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7"/>
  </p:handoutMasterIdLst>
  <p:sldIdLst>
    <p:sldId id="264" r:id="rId2"/>
    <p:sldId id="256" r:id="rId3"/>
    <p:sldId id="267" r:id="rId4"/>
    <p:sldId id="268" r:id="rId5"/>
    <p:sldId id="274" r:id="rId6"/>
    <p:sldId id="260" r:id="rId7"/>
    <p:sldId id="258" r:id="rId8"/>
    <p:sldId id="269" r:id="rId9"/>
    <p:sldId id="271" r:id="rId10"/>
    <p:sldId id="261" r:id="rId11"/>
    <p:sldId id="262" r:id="rId12"/>
    <p:sldId id="272" r:id="rId13"/>
    <p:sldId id="273" r:id="rId14"/>
    <p:sldId id="276" r:id="rId15"/>
    <p:sldId id="275" r:id="rId16"/>
  </p:sldIdLst>
  <p:sldSz cx="9144000" cy="6858000" type="screen4x3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E0F4B-8FC3-4F83-B2A4-D6EB0A2FF161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993E2-1C01-422B-9E3E-70785100A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92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teacher.depaul.edu/Reading_Passages_FICTION.html" TargetMode="External"/><Relationship Id="rId3" Type="http://schemas.openxmlformats.org/officeDocument/2006/relationships/hyperlink" Target="http://tweentribune.com/" TargetMode="External"/><Relationship Id="rId7" Type="http://schemas.openxmlformats.org/officeDocument/2006/relationships/hyperlink" Target="http://teacher.depaul.edu/Reading_Passages_NONFICTION.html" TargetMode="External"/><Relationship Id="rId2" Type="http://schemas.openxmlformats.org/officeDocument/2006/relationships/hyperlink" Target="https://www.washingtonpost.com/lifestyle/kidspost/ever-wondere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tepic.com/educators" TargetMode="External"/><Relationship Id="rId5" Type="http://schemas.openxmlformats.org/officeDocument/2006/relationships/hyperlink" Target="http://www.nonfictionminute.com/" TargetMode="External"/><Relationship Id="rId4" Type="http://schemas.openxmlformats.org/officeDocument/2006/relationships/hyperlink" Target="https://newsela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4072890" cy="2259330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5280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155714"/>
              </p:ext>
            </p:extLst>
          </p:nvPr>
        </p:nvGraphicFramePr>
        <p:xfrm>
          <a:off x="5638800" y="2373086"/>
          <a:ext cx="3048000" cy="4059922"/>
        </p:xfrm>
        <a:graphic>
          <a:graphicData uri="http://schemas.openxmlformats.org/drawingml/2006/table">
            <a:tbl>
              <a:tblPr firstRow="1" firstCol="1" bandRow="1"/>
              <a:tblGrid>
                <a:gridCol w="1524000"/>
                <a:gridCol w="1524000"/>
              </a:tblGrid>
              <a:tr h="4023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Standards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# of Questions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 5.4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4-5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5.4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3-6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5.1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4-7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RL 5.2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RL 5.3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2-7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RL 5.6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2-3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5.1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5-7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5.2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2-4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5.3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1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5.8</a:t>
                      </a:r>
                      <a:endParaRPr lang="en-US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2-3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841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6351814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RL </a:t>
            </a:r>
            <a:r>
              <a:rPr lang="en-US" dirty="0"/>
              <a:t>5</a:t>
            </a:r>
            <a:r>
              <a:rPr lang="en-US" dirty="0" smtClean="0"/>
              <a:t>.4 </a:t>
            </a:r>
            <a:r>
              <a:rPr lang="en-US" sz="2800" dirty="0"/>
              <a:t>-includes </a:t>
            </a:r>
            <a:r>
              <a:rPr lang="en-US" sz="2800" dirty="0" smtClean="0"/>
              <a:t>L5.4a (2-4) </a:t>
            </a:r>
            <a:r>
              <a:rPr lang="en-US" sz="2800" dirty="0"/>
              <a:t>and </a:t>
            </a:r>
            <a:r>
              <a:rPr lang="en-US" sz="2800" dirty="0" smtClean="0"/>
              <a:t>L5.5a (0-4) 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5562600" cy="51816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3-6 questions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Determine the meaning of words and phrases as they are used in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(includes poetry)</a:t>
            </a:r>
            <a:endParaRPr lang="en-US" dirty="0"/>
          </a:p>
          <a:p>
            <a:endParaRPr lang="en-US" dirty="0" smtClean="0"/>
          </a:p>
          <a:p>
            <a:endParaRPr lang="en-US" sz="2600" dirty="0"/>
          </a:p>
          <a:p>
            <a:r>
              <a:rPr lang="en-US" sz="2600" dirty="0" smtClean="0"/>
              <a:t>In the sentence below, what does the word ____mean?</a:t>
            </a:r>
          </a:p>
          <a:p>
            <a:r>
              <a:rPr lang="en-US" sz="2600" dirty="0" smtClean="0"/>
              <a:t>In paragraph ____, what is the meaning of “_____”?</a:t>
            </a:r>
          </a:p>
          <a:p>
            <a:r>
              <a:rPr lang="en-US" sz="2600" dirty="0" smtClean="0"/>
              <a:t>In the ____stanza, what does the speaker call “_____”?</a:t>
            </a:r>
          </a:p>
          <a:p>
            <a:r>
              <a:rPr lang="en-US" sz="2600" dirty="0" smtClean="0"/>
              <a:t>In paragraph ____, what is the meaning of the word ____?</a:t>
            </a:r>
          </a:p>
          <a:p>
            <a:r>
              <a:rPr lang="en-US" sz="2600" dirty="0" smtClean="0"/>
              <a:t>As used in paragraph ____, what is the meaning of the word _______?</a:t>
            </a:r>
          </a:p>
          <a:p>
            <a:r>
              <a:rPr lang="en-US" sz="2600" dirty="0" smtClean="0"/>
              <a:t>In paragraph ____, what is meant by “____”?</a:t>
            </a:r>
          </a:p>
          <a:p>
            <a:r>
              <a:rPr lang="en-US" sz="2600" dirty="0" smtClean="0"/>
              <a:t>What is the meaning of the word ______ as used in the sentence below from paragraph ____?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4" descr="https://lh4.googleusercontent.com/g2i54tyGL9IsZyF-niefTcLtgwsN99TTU_qDi3c4xrTApQ4Eh9WKJ8mgyP2RuUVajXZnsNStGHpoiAxbwU8zXtQCoTxaAAF6dYNRrg-wigWuf177llsB5NyvpjmdhiTv-Wve06G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85" y="533400"/>
            <a:ext cx="214861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29000"/>
            <a:ext cx="224790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262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 </a:t>
            </a:r>
            <a:r>
              <a:rPr lang="en-US" dirty="0"/>
              <a:t>5</a:t>
            </a:r>
            <a:r>
              <a:rPr lang="en-US" dirty="0" smtClean="0"/>
              <a:t>.4 </a:t>
            </a:r>
            <a:r>
              <a:rPr lang="en-US" sz="2800" dirty="0" smtClean="0"/>
              <a:t>-includes L5.4a (2-4) </a:t>
            </a:r>
            <a:r>
              <a:rPr lang="en-US" sz="2800" dirty="0"/>
              <a:t>and </a:t>
            </a:r>
            <a:r>
              <a:rPr lang="en-US" sz="2800" dirty="0" smtClean="0"/>
              <a:t>L5.5a (0-4) 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5105400" cy="5105400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4-5 questions</a:t>
            </a:r>
          </a:p>
          <a:p>
            <a:pPr>
              <a:buFont typeface="Wingdings" pitchFamily="2" charset="2"/>
              <a:buChar char="q"/>
            </a:pPr>
            <a:r>
              <a:rPr lang="en-US" sz="4900" dirty="0" smtClean="0"/>
              <a:t>Determine the meaning of words and phrases in the text</a:t>
            </a:r>
          </a:p>
          <a:p>
            <a:pPr>
              <a:buFont typeface="Wingdings" pitchFamily="2" charset="2"/>
              <a:buChar char="q"/>
            </a:pPr>
            <a:r>
              <a:rPr lang="en-US" sz="4900" dirty="0" smtClean="0"/>
              <a:t>Tier II and Tier III</a:t>
            </a:r>
          </a:p>
          <a:p>
            <a:pPr>
              <a:buFont typeface="Wingdings" pitchFamily="2" charset="2"/>
              <a:buChar char="q"/>
            </a:pPr>
            <a:r>
              <a:rPr lang="en-US" sz="4900" dirty="0" smtClean="0"/>
              <a:t>Informational Text</a:t>
            </a:r>
          </a:p>
          <a:p>
            <a:pPr>
              <a:buFont typeface="Wingdings" pitchFamily="2" charset="2"/>
              <a:buChar char="q"/>
            </a:pPr>
            <a:endParaRPr lang="en-US" sz="2900" dirty="0" smtClean="0"/>
          </a:p>
          <a:p>
            <a:pPr>
              <a:buFont typeface="Wingdings" pitchFamily="2" charset="2"/>
              <a:buChar char="q"/>
            </a:pPr>
            <a:endParaRPr lang="en-US" sz="2900" dirty="0" smtClean="0"/>
          </a:p>
          <a:p>
            <a:pPr>
              <a:buFont typeface="Wingdings" pitchFamily="2" charset="2"/>
              <a:buChar char="q"/>
            </a:pPr>
            <a:endParaRPr lang="en-US" sz="2900" dirty="0"/>
          </a:p>
          <a:p>
            <a:pPr>
              <a:buFont typeface="Wingdings" pitchFamily="2" charset="2"/>
              <a:buChar char="q"/>
            </a:pPr>
            <a:endParaRPr lang="en-US" sz="2900" dirty="0"/>
          </a:p>
          <a:p>
            <a:r>
              <a:rPr lang="en-US" sz="4900" dirty="0" smtClean="0"/>
              <a:t>In the sentence below, what is the meaning of the phrase “____”?</a:t>
            </a:r>
          </a:p>
          <a:p>
            <a:r>
              <a:rPr lang="en-US" sz="4900" dirty="0" smtClean="0"/>
              <a:t>In paragraph ___, what is the meaning of the sentence below?</a:t>
            </a:r>
          </a:p>
          <a:p>
            <a:r>
              <a:rPr lang="en-US" sz="4900" dirty="0" smtClean="0"/>
              <a:t>In paragraph ____, what is meant by “________”?</a:t>
            </a:r>
          </a:p>
          <a:p>
            <a:r>
              <a:rPr lang="en-US" sz="4900" dirty="0" smtClean="0"/>
              <a:t>In paragraph ____, what is the meaning of ___?</a:t>
            </a:r>
          </a:p>
          <a:p>
            <a:r>
              <a:rPr lang="en-US" sz="4900" dirty="0" smtClean="0"/>
              <a:t>What is the meaning of ______ in paragraph ___?</a:t>
            </a:r>
          </a:p>
          <a:p>
            <a:r>
              <a:rPr lang="en-US" sz="4900" dirty="0" smtClean="0"/>
              <a:t>Based on paragraph ___ what is “____”?</a:t>
            </a:r>
          </a:p>
          <a:p>
            <a:r>
              <a:rPr lang="en-US" sz="4900" dirty="0" smtClean="0"/>
              <a:t>As used in paragraph ____, what does the word ____ mean?</a:t>
            </a:r>
          </a:p>
          <a:p>
            <a:r>
              <a:rPr lang="en-US" sz="4900" dirty="0" smtClean="0"/>
              <a:t>In paragraph ___, what did the ____’s figurative language describe?</a:t>
            </a:r>
          </a:p>
          <a:p>
            <a:r>
              <a:rPr lang="en-US" sz="4900" dirty="0" smtClean="0"/>
              <a:t>Why is the _______ referred to as a ______ in the selection?</a:t>
            </a:r>
            <a:endParaRPr lang="en-US" sz="31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10460"/>
          <a:stretch/>
        </p:blipFill>
        <p:spPr bwMode="auto">
          <a:xfrm>
            <a:off x="5181600" y="1447800"/>
            <a:ext cx="3755572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772" y="4495800"/>
            <a:ext cx="29464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568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Decoding Strategies</a:t>
            </a:r>
            <a:endParaRPr lang="en-US" dirty="0"/>
          </a:p>
        </p:txBody>
      </p:sp>
      <p:pic>
        <p:nvPicPr>
          <p:cNvPr id="10242" name="Picture 2" descr="http://2.bp.blogspot.com/-_Ks7DCX0Mbc/UzIIEMGKY-I/AAAAAAAAETM/QrgffqX3oRE/s1600/Decoding+Strategies+Anchor+Char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404527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2 3"/>
          <p:cNvSpPr/>
          <p:nvPr/>
        </p:nvSpPr>
        <p:spPr>
          <a:xfrm>
            <a:off x="5486400" y="2438400"/>
            <a:ext cx="3429000" cy="25908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if you cannot pronounce the word?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96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Vocabulary Test Taking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52600"/>
            <a:ext cx="4572000" cy="44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841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Preparing for the Test: </a:t>
            </a:r>
            <a:br>
              <a:rPr lang="en-US" dirty="0" smtClean="0"/>
            </a:br>
            <a:r>
              <a:rPr lang="en-US" dirty="0" smtClean="0"/>
              <a:t>A Suggested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students a passage to read (</a:t>
            </a:r>
            <a:r>
              <a:rPr lang="en-US" dirty="0" err="1" smtClean="0"/>
              <a:t>SchoolNet</a:t>
            </a:r>
            <a:r>
              <a:rPr lang="en-US" dirty="0"/>
              <a:t> </a:t>
            </a:r>
            <a:r>
              <a:rPr lang="en-US" dirty="0" smtClean="0"/>
              <a:t>or one created by you).</a:t>
            </a:r>
          </a:p>
          <a:p>
            <a:r>
              <a:rPr lang="en-US" dirty="0" smtClean="0"/>
              <a:t>Remove all the multiple choice answer choices.</a:t>
            </a:r>
          </a:p>
          <a:p>
            <a:r>
              <a:rPr lang="en-US" dirty="0" smtClean="0"/>
              <a:t>Allow students to read the selection.</a:t>
            </a:r>
          </a:p>
          <a:p>
            <a:r>
              <a:rPr lang="en-US" dirty="0" smtClean="0"/>
              <a:t>Allow students to answer the accompanying questions (written answers).</a:t>
            </a:r>
          </a:p>
          <a:p>
            <a:r>
              <a:rPr lang="en-US" dirty="0" smtClean="0"/>
              <a:t>Then show students the multiple choice possibilities for each question.</a:t>
            </a:r>
          </a:p>
          <a:p>
            <a:r>
              <a:rPr lang="en-US" b="1" dirty="0" smtClean="0"/>
              <a:t>“Here is how the test-makers answered the question.”</a:t>
            </a:r>
          </a:p>
          <a:p>
            <a:r>
              <a:rPr lang="en-US" dirty="0" smtClean="0"/>
              <a:t>“What do you think is the right answer?”  “Is your answer close to one of these?”  “Which is the best answer?”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50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KidsPost</a:t>
            </a:r>
            <a:r>
              <a:rPr lang="en-US" dirty="0" smtClean="0"/>
              <a:t> – Ever Wondered? Articles</a:t>
            </a:r>
          </a:p>
          <a:p>
            <a:pPr lvl="2"/>
            <a:r>
              <a:rPr lang="en-US" dirty="0">
                <a:hlinkClick r:id="rId2"/>
              </a:rPr>
              <a:t>https://www.washingtonpost.com/lifestyle/kidspost/ever-wondered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Tween Tribune </a:t>
            </a:r>
            <a:r>
              <a:rPr lang="en-US" dirty="0" smtClean="0"/>
              <a:t>Articles</a:t>
            </a:r>
          </a:p>
          <a:p>
            <a:pPr marL="548640" lvl="2" indent="0">
              <a:buNone/>
            </a:pPr>
            <a:r>
              <a:rPr lang="en-US" dirty="0" smtClean="0">
                <a:hlinkClick r:id="rId3"/>
              </a:rPr>
              <a:t>http://tweentribune.com/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Newsela</a:t>
            </a:r>
            <a:endParaRPr lang="en-US" dirty="0" smtClean="0"/>
          </a:p>
          <a:p>
            <a:pPr lvl="2"/>
            <a:r>
              <a:rPr lang="en-US" dirty="0">
                <a:hlinkClick r:id="rId4"/>
              </a:rPr>
              <a:t>https://newsela.com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Nonfiction Minute</a:t>
            </a:r>
          </a:p>
          <a:p>
            <a:pPr lvl="2"/>
            <a:r>
              <a:rPr lang="en-US" dirty="0">
                <a:hlinkClick r:id="rId5"/>
              </a:rPr>
              <a:t>http://www.nonfictionminute.com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Epic!</a:t>
            </a:r>
          </a:p>
          <a:p>
            <a:pPr lvl="1"/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www.getepic.com/educators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Short Nonfiction Articles</a:t>
            </a:r>
          </a:p>
          <a:p>
            <a:pPr lvl="1"/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teacher.depaul.edu/Reading_Passages_NONFICTION.html</a:t>
            </a:r>
            <a:endParaRPr lang="en-US" dirty="0" smtClean="0"/>
          </a:p>
          <a:p>
            <a:pPr marL="274320" lvl="1" indent="0">
              <a:buNone/>
            </a:pPr>
            <a:endParaRPr lang="en-US" dirty="0" smtClean="0"/>
          </a:p>
          <a:p>
            <a:r>
              <a:rPr lang="en-US" dirty="0" smtClean="0"/>
              <a:t>Short Fiction Stories</a:t>
            </a:r>
          </a:p>
          <a:p>
            <a:pPr lvl="1"/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teacher.depaul.edu/Reading_Passages_FICTION.html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870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5.1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63246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4-7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Answer questions based on the </a:t>
            </a:r>
            <a:r>
              <a:rPr lang="en-US" dirty="0" smtClean="0"/>
              <a:t>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Inferring</a:t>
            </a: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dirty="0"/>
              <a:t>Literature Text (includes poetry)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Which event in the story_________?</a:t>
            </a:r>
          </a:p>
          <a:p>
            <a:r>
              <a:rPr lang="en-US" dirty="0" smtClean="0"/>
              <a:t>Based on the selection, how did ________?</a:t>
            </a:r>
          </a:p>
          <a:p>
            <a:r>
              <a:rPr lang="en-US" dirty="0" smtClean="0"/>
              <a:t>In the fourth stanza, what do __________?</a:t>
            </a:r>
          </a:p>
          <a:p>
            <a:r>
              <a:rPr lang="en-US" dirty="0" smtClean="0"/>
              <a:t>Based on the selection, how does _____ feel about _______?</a:t>
            </a:r>
          </a:p>
          <a:p>
            <a:r>
              <a:rPr lang="en-US" dirty="0" smtClean="0"/>
              <a:t>Why did ________?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8"/>
          <a:stretch/>
        </p:blipFill>
        <p:spPr>
          <a:xfrm>
            <a:off x="6324600" y="533400"/>
            <a:ext cx="2743200" cy="42285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456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5.2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8768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1-5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Theme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(poetry, drama, story)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How do characters respond to challenges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How does the speaker reflect on the topic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Summarize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Which statement summarizes the theme of the selection?</a:t>
            </a:r>
          </a:p>
          <a:p>
            <a:r>
              <a:rPr lang="en-US" dirty="0" smtClean="0"/>
              <a:t>Which lines help explain the main idea of the poem?</a:t>
            </a:r>
          </a:p>
          <a:p>
            <a:r>
              <a:rPr lang="en-US" dirty="0" smtClean="0"/>
              <a:t>Which statement summarizes the selection?</a:t>
            </a:r>
          </a:p>
          <a:p>
            <a:r>
              <a:rPr lang="en-US" dirty="0" smtClean="0"/>
              <a:t>What is the effect of (character’s response to a challenge)?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343" y="1752600"/>
            <a:ext cx="320754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55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5.3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2-7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Compare and Contrast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Characters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Settings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Events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Specific details about each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According to the poem, how are _____ and ______ alike?</a:t>
            </a:r>
          </a:p>
          <a:p>
            <a:r>
              <a:rPr lang="en-US" dirty="0" smtClean="0"/>
              <a:t>According to the poem, how is a _______ different from the ________?</a:t>
            </a:r>
          </a:p>
          <a:p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/>
          <a:stretch/>
        </p:blipFill>
        <p:spPr bwMode="auto">
          <a:xfrm>
            <a:off x="5362121" y="609600"/>
            <a:ext cx="3559629" cy="2645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265829"/>
            <a:ext cx="2597150" cy="3498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648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5.6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2-3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Narrator/Speaker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How the character’s point of view influences the description of events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(including poetry)</a:t>
            </a:r>
          </a:p>
          <a:p>
            <a:pPr>
              <a:buFont typeface="Wingdings" pitchFamily="2" charset="2"/>
              <a:buChar char="q"/>
            </a:pPr>
            <a:endParaRPr lang="en-US" dirty="0"/>
          </a:p>
          <a:p>
            <a:r>
              <a:rPr lang="en-US" dirty="0" smtClean="0"/>
              <a:t>Which words describes how ______ felt toward ______ at the end of the selection?</a:t>
            </a:r>
          </a:p>
          <a:p>
            <a:r>
              <a:rPr lang="en-US" dirty="0" smtClean="0"/>
              <a:t>Which describes the speaker’s point of view about ______?</a:t>
            </a:r>
          </a:p>
          <a:p>
            <a:r>
              <a:rPr lang="en-US" dirty="0" smtClean="0"/>
              <a:t>Based on the last stanza, what is the speaker’s favorite _________?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" name="Picture 2" descr="https://s-media-cache-ak0.pinimg.com/736x/7a/93/cb/7a93cb92586bc22e76989d3aa163bd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078" y="1219200"/>
            <a:ext cx="2749366" cy="3739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410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5.1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8768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5-7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Inferring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Based on the selection, why did _________?</a:t>
            </a:r>
          </a:p>
          <a:p>
            <a:r>
              <a:rPr lang="en-US" dirty="0" smtClean="0"/>
              <a:t>Which step completes the graphic organizer?</a:t>
            </a:r>
          </a:p>
          <a:p>
            <a:r>
              <a:rPr lang="en-US" dirty="0" smtClean="0"/>
              <a:t>What do the authors suggest in the last paragraph?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8"/>
          <a:stretch/>
        </p:blipFill>
        <p:spPr>
          <a:xfrm>
            <a:off x="6172200" y="2035629"/>
            <a:ext cx="2743200" cy="42285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0649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5.2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2-4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Two or more main ideas and details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Summarize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What are the main ideas supported by the selection?</a:t>
            </a:r>
          </a:p>
          <a:p>
            <a:r>
              <a:rPr lang="en-US" dirty="0" smtClean="0"/>
              <a:t>What are the main ideas </a:t>
            </a:r>
            <a:r>
              <a:rPr lang="en-US" smtClean="0"/>
              <a:t>of paragraphs ____ and _____?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C:\Users\aharris\Downloads\IMG_25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t="6785" r="19375" b="11072"/>
          <a:stretch/>
        </p:blipFill>
        <p:spPr bwMode="auto">
          <a:xfrm rot="5400000">
            <a:off x="5493048" y="304198"/>
            <a:ext cx="3886200" cy="331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harris\Downloads\IMG_28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8" t="6968" r="25522" b="15332"/>
          <a:stretch/>
        </p:blipFill>
        <p:spPr bwMode="auto">
          <a:xfrm rot="5400000">
            <a:off x="5676900" y="3880757"/>
            <a:ext cx="321128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34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5.3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3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Relationships and interactions between individuals, events, ideas or concepts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According to the selection why does the author include information about _______?</a:t>
            </a:r>
          </a:p>
          <a:p>
            <a:r>
              <a:rPr lang="en-US" dirty="0" smtClean="0"/>
              <a:t>In paragraph ___, what is the significance of comparing _____ to _____?</a:t>
            </a:r>
          </a:p>
          <a:p>
            <a:r>
              <a:rPr lang="en-US" dirty="0" smtClean="0"/>
              <a:t>How are _____ and _____ similar?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C:\Users\aharris\Downloads\IMG_18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79"/>
          <a:stretch/>
        </p:blipFill>
        <p:spPr bwMode="auto">
          <a:xfrm>
            <a:off x="5932715" y="457200"/>
            <a:ext cx="3048000" cy="32439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57" y="3381368"/>
            <a:ext cx="1152686" cy="95263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411325"/>
            <a:ext cx="3744086" cy="15938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8418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5.8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2-3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Authors use reasons and evidence to support points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is the reason for the section titled “________________”?</a:t>
            </a:r>
          </a:p>
          <a:p>
            <a:r>
              <a:rPr lang="en-US" dirty="0" smtClean="0"/>
              <a:t>Why did the author end the selection with the quote below?</a:t>
            </a:r>
          </a:p>
          <a:p>
            <a:r>
              <a:rPr lang="en-US" dirty="0" smtClean="0"/>
              <a:t>Which statement shows a way ______ are similar to _____?</a:t>
            </a:r>
          </a:p>
          <a:p>
            <a:r>
              <a:rPr lang="en-US" dirty="0" smtClean="0"/>
              <a:t>Which statement is supported by the selection?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171" name="Picture 3" descr="C:\Users\aharris\Downloads\IMG_20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5" t="10425" r="15444" b="17760"/>
          <a:stretch/>
        </p:blipFill>
        <p:spPr bwMode="auto">
          <a:xfrm>
            <a:off x="6477000" y="3518414"/>
            <a:ext cx="2362200" cy="31327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harris\Pictures\Authors reaso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r="18031"/>
          <a:stretch/>
        </p:blipFill>
        <p:spPr bwMode="auto">
          <a:xfrm>
            <a:off x="5907674" y="533400"/>
            <a:ext cx="2942412" cy="2779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597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1134</TotalTime>
  <Words>823</Words>
  <Application>Microsoft Office PowerPoint</Application>
  <PresentationFormat>On-screen Show (4:3)</PresentationFormat>
  <Paragraphs>178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Clarity</vt:lpstr>
      <vt:lpstr>5th Grade</vt:lpstr>
      <vt:lpstr>RL 5.1</vt:lpstr>
      <vt:lpstr>RL 5.2</vt:lpstr>
      <vt:lpstr>RL 5.3</vt:lpstr>
      <vt:lpstr>RL 5.6</vt:lpstr>
      <vt:lpstr>RI 5.1</vt:lpstr>
      <vt:lpstr>RI 5.2</vt:lpstr>
      <vt:lpstr>RI 5.3</vt:lpstr>
      <vt:lpstr>RI 5.8</vt:lpstr>
      <vt:lpstr>RL 5.4 -includes L5.4a (2-4) and L5.5a (0-4) </vt:lpstr>
      <vt:lpstr>RI 5.4 -includes L5.4a (2-4) and L5.5a (0-4) </vt:lpstr>
      <vt:lpstr>Decoding Strategies</vt:lpstr>
      <vt:lpstr>Vocabulary Test Taking Strategy</vt:lpstr>
      <vt:lpstr>Preparing for the Test:  A Suggested Strategy</vt:lpstr>
      <vt:lpstr>Sources of Text</vt:lpstr>
    </vt:vector>
  </TitlesOfParts>
  <Company>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RL 3.3</dc:title>
  <dc:creator>Harris, Angela</dc:creator>
  <cp:lastModifiedBy>Harris, Angela</cp:lastModifiedBy>
  <cp:revision>37</cp:revision>
  <cp:lastPrinted>2016-04-08T17:01:09Z</cp:lastPrinted>
  <dcterms:created xsi:type="dcterms:W3CDTF">2016-03-07T17:25:36Z</dcterms:created>
  <dcterms:modified xsi:type="dcterms:W3CDTF">2016-04-08T20:58:32Z</dcterms:modified>
</cp:coreProperties>
</file>